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3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7B72"/>
    <a:srgbClr val="FFCCFF"/>
    <a:srgbClr val="FFE494"/>
    <a:srgbClr val="FDC3BE"/>
    <a:srgbClr val="996633"/>
    <a:srgbClr val="63C5EA"/>
    <a:srgbClr val="FF66FF"/>
    <a:srgbClr val="3490DC"/>
    <a:srgbClr val="F6993F"/>
    <a:srgbClr val="FFED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71" autoAdjust="0"/>
    <p:restoredTop sz="94660"/>
  </p:normalViewPr>
  <p:slideViewPr>
    <p:cSldViewPr snapToGrid="0">
      <p:cViewPr varScale="1">
        <p:scale>
          <a:sx n="66" d="100"/>
          <a:sy n="66" d="100"/>
        </p:scale>
        <p:origin x="628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6F007E-D240-45F0-8107-C799643898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CD35E70-92E6-4FCC-B676-416261A8C4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1AFBB4-3A41-48C4-8959-A8E3A9C21B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96BA4-1D79-46F5-ABF0-EB274F97F402}" type="datetimeFigureOut">
              <a:rPr lang="en-US" smtClean="0"/>
              <a:t>6/30/2025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D73BF5-2953-4F47-A128-B3CFA4341A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A1F3F2-F215-4332-B041-11A113DBB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9A123-82BF-4135-9C2F-F6CBBC8FAC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4429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1A4479-FF99-46C5-A7F6-C4321A4855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70CD1E-5FBC-4B9A-871D-EFE407DF83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7AD29F-769A-4540-B656-9051D6A661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96BA4-1D79-46F5-ABF0-EB274F97F402}" type="datetimeFigureOut">
              <a:rPr lang="en-US" smtClean="0"/>
              <a:t>6/30/2025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C1234A-9EE7-46FC-BC6E-69D4DF9E1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07F1FD-FB72-469F-9DAF-F54AF67A5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9A123-82BF-4135-9C2F-F6CBBC8FAC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366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D4A00FD-265A-4CD0-8B73-3B1412BD31B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09FA5F1-4FC1-4694-8803-0018604278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209D81-8653-4127-9B22-99BC20CEDA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96BA4-1D79-46F5-ABF0-EB274F97F402}" type="datetimeFigureOut">
              <a:rPr lang="en-US" smtClean="0"/>
              <a:t>6/30/2025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43A183-E7C5-4256-ABE5-A85187C5C4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AC85C3-E395-402C-BAFF-6276540DB9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9A123-82BF-4135-9C2F-F6CBBC8FAC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7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041915-E7B1-489E-901F-7996BB25F1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98B640-AAD1-4690-90E9-A440240085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4209DA-175B-48B2-A292-54B289237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96BA4-1D79-46F5-ABF0-EB274F97F402}" type="datetimeFigureOut">
              <a:rPr lang="en-US" smtClean="0"/>
              <a:t>6/30/2025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DD0EB9-0414-452D-BFE3-6BAA1A6F46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84E5B8-0F24-49B8-92A6-D9EA981871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9A123-82BF-4135-9C2F-F6CBBC8FAC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689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8D9347-06BD-4E10-9B74-36BFC5F21F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386E73-FDC0-42D1-8152-81C617DCC7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9C0D37-E4C4-4A62-8124-0C7319E440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96BA4-1D79-46F5-ABF0-EB274F97F402}" type="datetimeFigureOut">
              <a:rPr lang="en-US" smtClean="0"/>
              <a:t>6/30/2025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D04128-FAB2-4E2C-86FA-84E798B9AF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BF12B0-21D8-47CC-ADCA-24525560E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9A123-82BF-4135-9C2F-F6CBBC8FAC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2619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A19CEC-F27B-4ED8-AB32-106B9E71B5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34A23F-DEA9-4584-8240-A0D9856A6C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31D433-25F2-4CE4-B5FC-64788296C3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2B699B-D64B-471D-9DB7-ACFDE6E2E8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96BA4-1D79-46F5-ABF0-EB274F97F402}" type="datetimeFigureOut">
              <a:rPr lang="en-US" smtClean="0"/>
              <a:t>6/30/2025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7C44BE-FC53-4C2B-B81A-69EEE80B6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8E77BC-A95E-4F29-BED2-B9CA99929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9A123-82BF-4135-9C2F-F6CBBC8FAC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948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0045F7-E1F3-4A4E-BB7B-0C92746D1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33725C-42EB-4AFB-8C3F-A4536D2088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AA54B7-3982-46DF-A7CB-71A8F8AACA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135E2A8-FA0F-4A2C-B719-D36DB1EA3F8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D30BF07-9E0D-49DB-A675-BB5CFFA3C2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624D866-9B83-4F0A-88CE-974393555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96BA4-1D79-46F5-ABF0-EB274F97F402}" type="datetimeFigureOut">
              <a:rPr lang="en-US" smtClean="0"/>
              <a:t>6/30/2025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88EE93-2C41-4ACC-8CD4-FE4EE004C1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D46622-DB50-4311-87F4-B5392A9389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9A123-82BF-4135-9C2F-F6CBBC8FAC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057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788004-F135-4907-9D6E-C4CF0C053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615C174-CADD-4291-98BE-71E73C096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96BA4-1D79-46F5-ABF0-EB274F97F402}" type="datetimeFigureOut">
              <a:rPr lang="en-US" smtClean="0"/>
              <a:t>6/30/2025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AA25160-E83A-4C96-9DE0-C18E619D6A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FDB9BD2-16D2-46E9-9EA6-F98660A4A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9A123-82BF-4135-9C2F-F6CBBC8FAC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482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B3E5F27-1AA6-45E1-A421-98F8D579AF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96BA4-1D79-46F5-ABF0-EB274F97F402}" type="datetimeFigureOut">
              <a:rPr lang="en-US" smtClean="0"/>
              <a:t>6/30/2025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9F21952-C20B-4244-99ED-63BC4F615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52B09B-4847-4CC4-AA2E-45B96B1D39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9A123-82BF-4135-9C2F-F6CBBC8FAC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680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3DD2D-496D-4A72-B2CD-6985C5319F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6F4419-AB92-4373-95E7-EBBF9E1ECB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930AFB-80D4-40FF-AC2A-E1BF0CCA80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1CC9B6-34D6-4030-89A9-BA81B63724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96BA4-1D79-46F5-ABF0-EB274F97F402}" type="datetimeFigureOut">
              <a:rPr lang="en-US" smtClean="0"/>
              <a:t>6/30/2025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5B0076-AB39-4E2F-8299-331E5FFEC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CD3E86-F1F1-40A2-8F4A-145712C52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9A123-82BF-4135-9C2F-F6CBBC8FAC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1170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063E70-E703-4C84-B8D8-3EE81EB800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DF7B74B-E0C7-4C10-89DB-8133E6EF96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DD001B-C496-4ED5-9C4C-701DF406E8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923A92-7E9F-415D-B279-EC90694757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96BA4-1D79-46F5-ABF0-EB274F97F402}" type="datetimeFigureOut">
              <a:rPr lang="en-US" smtClean="0"/>
              <a:t>6/30/2025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C5DABE-D5F3-4567-8B9B-1BAFF251D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24B5CD-4550-4785-937A-CAD42FD869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9A123-82BF-4135-9C2F-F6CBBC8FAC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710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782CF72-011C-478D-8B7D-917958F555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7665A2-3CF4-4D2A-AF72-F3710F3BEC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997FCD-6359-4D8E-B928-BF65BD2A620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396BA4-1D79-46F5-ABF0-EB274F97F402}" type="datetimeFigureOut">
              <a:rPr lang="en-US" smtClean="0"/>
              <a:t>6/30/2025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EC9256-EC84-4EA9-A73F-FEF399F19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51FB3F-C643-4722-B942-1098BE572D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89A123-82BF-4135-9C2F-F6CBBC8FAC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880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65D2BDA-7DC4-4806-8E37-DF0233298835}"/>
              </a:ext>
            </a:extLst>
          </p:cNvPr>
          <p:cNvSpPr/>
          <p:nvPr/>
        </p:nvSpPr>
        <p:spPr>
          <a:xfrm>
            <a:off x="5689600" y="2469781"/>
            <a:ext cx="3273425" cy="4304297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2" name="Arrow: Pentagon 11">
            <a:extLst>
              <a:ext uri="{FF2B5EF4-FFF2-40B4-BE49-F238E27FC236}">
                <a16:creationId xmlns:a16="http://schemas.microsoft.com/office/drawing/2014/main" id="{CEE4B724-6087-421B-BDD5-E723980683E3}"/>
              </a:ext>
            </a:extLst>
          </p:cNvPr>
          <p:cNvSpPr/>
          <p:nvPr/>
        </p:nvSpPr>
        <p:spPr>
          <a:xfrm>
            <a:off x="8949385" y="210236"/>
            <a:ext cx="3068444" cy="6553483"/>
          </a:xfrm>
          <a:prstGeom prst="homePlate">
            <a:avLst>
              <a:gd name="adj" fmla="val 36970"/>
            </a:avLst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BAC3D6C-2C70-480B-8244-DB82BC93A7EF}"/>
              </a:ext>
            </a:extLst>
          </p:cNvPr>
          <p:cNvSpPr/>
          <p:nvPr/>
        </p:nvSpPr>
        <p:spPr>
          <a:xfrm>
            <a:off x="563794" y="1889064"/>
            <a:ext cx="5327309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236538" indent="-236538"/>
            <a:r>
              <a:rPr lang="th-TH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1.3 ส่งเสริม พัฒนาและยกระดับ การรับรองเกษตรปลอดภัยและเกษตรอินทรีย์ ให้ตรงตามความต้องการของตลาด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E47794A-EA9B-44D7-9A70-134F95394CB9}"/>
              </a:ext>
            </a:extLst>
          </p:cNvPr>
          <p:cNvSpPr/>
          <p:nvPr/>
        </p:nvSpPr>
        <p:spPr>
          <a:xfrm>
            <a:off x="500288" y="1862610"/>
            <a:ext cx="8462738" cy="596811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0EEC79A-8AAA-4FCB-8188-8FD50612D192}"/>
              </a:ext>
            </a:extLst>
          </p:cNvPr>
          <p:cNvSpPr/>
          <p:nvPr/>
        </p:nvSpPr>
        <p:spPr>
          <a:xfrm>
            <a:off x="500288" y="1036424"/>
            <a:ext cx="8449097" cy="826186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C42BB1D-DC73-4C28-AD70-4933A0CC8D4B}"/>
              </a:ext>
            </a:extLst>
          </p:cNvPr>
          <p:cNvSpPr/>
          <p:nvPr/>
        </p:nvSpPr>
        <p:spPr>
          <a:xfrm>
            <a:off x="500288" y="210237"/>
            <a:ext cx="8449097" cy="826186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C652B79-1205-47D9-BD8E-D189628AF4FD}"/>
              </a:ext>
            </a:extLst>
          </p:cNvPr>
          <p:cNvSpPr/>
          <p:nvPr/>
        </p:nvSpPr>
        <p:spPr>
          <a:xfrm>
            <a:off x="7342767" y="3581611"/>
            <a:ext cx="1507494" cy="230832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th-TH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4.2 ส่งเสริมการประชาสัมพันธ์และสร้างความตระหนักรู้ การจำหน่ายสินค้าเกษตรการตลาดและช่องทางการจำหน่ายสมัยใหม่ทั้งในและต่างประเทศ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162C226-226F-460C-8032-E8254AC54036}"/>
              </a:ext>
            </a:extLst>
          </p:cNvPr>
          <p:cNvSpPr/>
          <p:nvPr/>
        </p:nvSpPr>
        <p:spPr>
          <a:xfrm>
            <a:off x="486648" y="2459421"/>
            <a:ext cx="3068147" cy="4314657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62B41D2-FAC4-4203-87A5-BCB9894F20B4}"/>
              </a:ext>
            </a:extLst>
          </p:cNvPr>
          <p:cNvSpPr/>
          <p:nvPr/>
        </p:nvSpPr>
        <p:spPr>
          <a:xfrm>
            <a:off x="2217328" y="283002"/>
            <a:ext cx="2758933" cy="892552"/>
          </a:xfrm>
          <a:prstGeom prst="rect">
            <a:avLst/>
          </a:prstGeom>
          <a:solidFill>
            <a:srgbClr val="FFCCFF"/>
          </a:solidFill>
        </p:spPr>
        <p:txBody>
          <a:bodyPr wrap="square">
            <a:spAutoFit/>
          </a:bodyPr>
          <a:lstStyle/>
          <a:p>
            <a:pPr algn="thaiDist"/>
            <a:r>
              <a:rPr lang="th-TH" sz="1800" spc="-20" dirty="0">
                <a:effectLst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1.1 พัฒนาระบบสารสนเทศด้านการเกษตรการนำเทคโนโลยีมาพัฒนา</a:t>
            </a:r>
            <a:r>
              <a:rPr lang="th-TH" sz="1600" spc="-20" dirty="0">
                <a:effectLst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แพลตฟอร์มเพื่อจับคู่การค้าระหว่างผู้ซื้อ - ผู้ขาย</a:t>
            </a:r>
            <a:endParaRPr lang="th-TH" sz="16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1420393-3BA4-44C9-BCC3-B0F8971C9A69}"/>
              </a:ext>
            </a:extLst>
          </p:cNvPr>
          <p:cNvSpPr/>
          <p:nvPr/>
        </p:nvSpPr>
        <p:spPr>
          <a:xfrm>
            <a:off x="2002375" y="3803374"/>
            <a:ext cx="1420427" cy="2554738"/>
          </a:xfrm>
          <a:prstGeom prst="rect">
            <a:avLst/>
          </a:prstGeom>
          <a:solidFill>
            <a:srgbClr val="FFCCFF"/>
          </a:solidFill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tabLst>
                <a:tab pos="450215" algn="l"/>
                <a:tab pos="810260" algn="l"/>
                <a:tab pos="1350645" algn="l"/>
                <a:tab pos="1620520" algn="l"/>
              </a:tabLst>
            </a:pPr>
            <a:r>
              <a:rPr lang="th-TH" sz="1800" spc="-20" dirty="0">
                <a:effectLst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2.2ส่งเสริมการอนุรักษ์และพัฒนาแหล่งพันธุกรรม พันธุ์พืช พันธุ์สัตว์ที่</a:t>
            </a:r>
            <a:r>
              <a:rPr lang="th-TH" sz="1800" spc="-20" dirty="0" err="1">
                <a:effectLst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เป็</a:t>
            </a:r>
            <a:r>
              <a:rPr lang="th-TH" sz="1800" spc="-20" dirty="0">
                <a:effectLst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นอ</a:t>
            </a:r>
            <a:r>
              <a:rPr lang="th-TH" sz="1800" spc="-20" dirty="0" err="1">
                <a:effectLst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ัต</a:t>
            </a:r>
            <a:r>
              <a:rPr lang="th-TH" sz="1800" spc="-20" dirty="0">
                <a:effectLst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ลักษณ์พื้นถิ่นและเชิงเศรษฐกิจการค้า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450215" algn="l"/>
                <a:tab pos="810260" algn="l"/>
                <a:tab pos="1350645" algn="l"/>
                <a:tab pos="1620520" algn="l"/>
              </a:tabLst>
            </a:pPr>
            <a:endParaRPr lang="th-TH" spc="-20" dirty="0">
              <a:latin typeface="TH SarabunIT๙" panose="020B0500040200020003" pitchFamily="34" charset="-34"/>
              <a:ea typeface="Calibri" panose="020F0502020204030204" pitchFamily="34" charset="0"/>
              <a:cs typeface="TH SarabunIT๙" panose="020B0500040200020003" pitchFamily="34" charset="-34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65409F0-FDAC-48B4-A95A-ABB1D2495624}"/>
              </a:ext>
            </a:extLst>
          </p:cNvPr>
          <p:cNvSpPr/>
          <p:nvPr/>
        </p:nvSpPr>
        <p:spPr>
          <a:xfrm>
            <a:off x="3529590" y="2459421"/>
            <a:ext cx="2160009" cy="4304298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D8229BE0-441D-4E49-9D2E-7C5F115569C2}"/>
              </a:ext>
            </a:extLst>
          </p:cNvPr>
          <p:cNvSpPr/>
          <p:nvPr/>
        </p:nvSpPr>
        <p:spPr>
          <a:xfrm>
            <a:off x="577789" y="1170601"/>
            <a:ext cx="5455760" cy="646331"/>
          </a:xfrm>
          <a:prstGeom prst="rect">
            <a:avLst/>
          </a:prstGeom>
          <a:solidFill>
            <a:srgbClr val="FDC3BE"/>
          </a:solidFill>
        </p:spPr>
        <p:txBody>
          <a:bodyPr wrap="square">
            <a:spAutoFit/>
          </a:bodyPr>
          <a:lstStyle/>
          <a:p>
            <a:pPr marL="236538" indent="-236538"/>
            <a:r>
              <a:rPr lang="en-US" sz="1800" spc="-20" dirty="0">
                <a:solidFill>
                  <a:srgbClr val="FF0000"/>
                </a:solidFill>
                <a:effectLst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1.</a:t>
            </a:r>
            <a:r>
              <a:rPr lang="th-TH" sz="1800" spc="-20" dirty="0">
                <a:solidFill>
                  <a:srgbClr val="FF0000"/>
                </a:solidFill>
                <a:effectLst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4 </a:t>
            </a:r>
            <a:r>
              <a:rPr lang="th-TH" sz="1800" spc="-30" dirty="0">
                <a:solidFill>
                  <a:srgbClr val="FF0000"/>
                </a:solidFill>
                <a:effectLst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ส่งเสริม พัฒนาและยกระดับศักยภาพเกษตรกร/กลุ่มเกษตรกร </a:t>
            </a:r>
            <a:r>
              <a:rPr lang="en-US" sz="1800" spc="-30" dirty="0">
                <a:solidFill>
                  <a:srgbClr val="FF0000"/>
                </a:solidFill>
                <a:effectLst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Smart Farmer</a:t>
            </a:r>
            <a:r>
              <a:rPr lang="th-TH" sz="1800" spc="-30" dirty="0">
                <a:solidFill>
                  <a:srgbClr val="FF0000"/>
                </a:solidFill>
                <a:effectLst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/</a:t>
            </a:r>
            <a:r>
              <a:rPr lang="en-US" sz="1800" spc="-30" dirty="0">
                <a:solidFill>
                  <a:srgbClr val="FF0000"/>
                </a:solidFill>
                <a:effectLst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Young Farmer</a:t>
            </a:r>
            <a:r>
              <a:rPr lang="th-TH" sz="1800" spc="-30" dirty="0">
                <a:solidFill>
                  <a:srgbClr val="FF0000"/>
                </a:solidFill>
                <a:effectLst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/ </a:t>
            </a:r>
            <a:r>
              <a:rPr lang="en-US" sz="1800" spc="-10" dirty="0">
                <a:solidFill>
                  <a:srgbClr val="FF0000"/>
                </a:solidFill>
                <a:effectLst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YEC</a:t>
            </a:r>
            <a:r>
              <a:rPr lang="th-TH" sz="1800" spc="-10" dirty="0">
                <a:solidFill>
                  <a:srgbClr val="FF0000"/>
                </a:solidFill>
                <a:effectLst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/</a:t>
            </a:r>
            <a:r>
              <a:rPr lang="en-US" sz="1800" spc="-10" dirty="0">
                <a:solidFill>
                  <a:srgbClr val="FF0000"/>
                </a:solidFill>
                <a:effectLst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YPC</a:t>
            </a:r>
            <a:endParaRPr lang="en-US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B1B9B72-3B28-4AE1-803C-4FDD23BB3DD0}"/>
              </a:ext>
            </a:extLst>
          </p:cNvPr>
          <p:cNvSpPr/>
          <p:nvPr/>
        </p:nvSpPr>
        <p:spPr>
          <a:xfrm>
            <a:off x="536400" y="3803374"/>
            <a:ext cx="1366852" cy="2585323"/>
          </a:xfrm>
          <a:prstGeom prst="rect">
            <a:avLst/>
          </a:prstGeom>
          <a:solidFill>
            <a:srgbClr val="FDC3BE"/>
          </a:solidFill>
        </p:spPr>
        <p:txBody>
          <a:bodyPr wrap="square">
            <a:spAutoFit/>
          </a:bodyPr>
          <a:lstStyle/>
          <a:p>
            <a:r>
              <a:rPr lang="th-TH" spc="-20" dirty="0">
                <a:solidFill>
                  <a:srgbClr val="FF0000"/>
                </a:solidFill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2.1</a:t>
            </a:r>
            <a:r>
              <a:rPr lang="th-TH" sz="1800" spc="-20" dirty="0">
                <a:solidFill>
                  <a:srgbClr val="FF0000"/>
                </a:solidFill>
                <a:effectLst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เพิ่มความหลากหลายในการผลิตสินค้าเกษตรปลอดภัย (</a:t>
            </a:r>
            <a:r>
              <a:rPr lang="en-US" sz="1800" spc="-20" dirty="0">
                <a:solidFill>
                  <a:srgbClr val="FF0000"/>
                </a:solidFill>
                <a:effectLst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GAP</a:t>
            </a:r>
            <a:r>
              <a:rPr lang="th-TH" sz="1800" spc="-20" dirty="0">
                <a:solidFill>
                  <a:srgbClr val="FF0000"/>
                </a:solidFill>
                <a:effectLst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)และเกษตรอินทรีย์ พืช ปศุสัตว์ ประมง สมุนไพร และตรงตามความต้องการของตลาด</a:t>
            </a:r>
            <a:endParaRPr lang="en-US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7FBC8D0C-C539-41D1-BC37-417ED0FA1155}"/>
              </a:ext>
            </a:extLst>
          </p:cNvPr>
          <p:cNvSpPr/>
          <p:nvPr/>
        </p:nvSpPr>
        <p:spPr>
          <a:xfrm>
            <a:off x="5772603" y="3581611"/>
            <a:ext cx="1471041" cy="2308324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th-TH" sz="1800" spc="-20" dirty="0">
                <a:solidFill>
                  <a:srgbClr val="FF0000"/>
                </a:solidFill>
                <a:effectLst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4.1 ส่งเสริมการท่องเที่ยวเชิงเกษตร และการพัฒนาผลิตภัณฑ์เพื่อสุขภาพและการแพทย์ </a:t>
            </a:r>
          </a:p>
          <a:p>
            <a:endParaRPr lang="th-TH" spc="-20" dirty="0">
              <a:solidFill>
                <a:srgbClr val="FF0000"/>
              </a:solidFill>
              <a:latin typeface="TH SarabunIT๙" panose="020B0500040200020003" pitchFamily="34" charset="-34"/>
              <a:ea typeface="Calibri" panose="020F0502020204030204" pitchFamily="34" charset="0"/>
              <a:cs typeface="TH SarabunIT๙" panose="020B0500040200020003" pitchFamily="34" charset="-34"/>
            </a:endParaRPr>
          </a:p>
          <a:p>
            <a:endParaRPr lang="th-TH" spc="-20" dirty="0">
              <a:solidFill>
                <a:srgbClr val="FF0000"/>
              </a:solidFill>
              <a:latin typeface="TH SarabunIT๙" panose="020B0500040200020003" pitchFamily="34" charset="-34"/>
              <a:ea typeface="Calibri" panose="020F0502020204030204" pitchFamily="34" charset="0"/>
              <a:cs typeface="TH SarabunIT๙" panose="020B0500040200020003" pitchFamily="34" charset="-34"/>
            </a:endParaRPr>
          </a:p>
          <a:p>
            <a:endParaRPr lang="en-US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DB8A5E8-C3D0-44CD-8F46-964517F9DDB7}"/>
              </a:ext>
            </a:extLst>
          </p:cNvPr>
          <p:cNvSpPr/>
          <p:nvPr/>
        </p:nvSpPr>
        <p:spPr>
          <a:xfrm>
            <a:off x="8923855" y="252000"/>
            <a:ext cx="269035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000" b="1" dirty="0">
                <a:solidFill>
                  <a:srgbClr val="0070C0"/>
                </a:solidFill>
                <a:highlight>
                  <a:srgbClr val="FE7B72"/>
                </a:highlight>
                <a:latin typeface="TH SarabunIT๙" panose="020B0500040200020003" pitchFamily="34" charset="-34"/>
                <a:cs typeface="TH SarabunIT๙" panose="020B0500040200020003" pitchFamily="34" charset="-34"/>
              </a:rPr>
              <a:t>1) อัตราการขยายตัวของ </a:t>
            </a:r>
            <a:r>
              <a:rPr lang="en-US" sz="2000" b="1" dirty="0">
                <a:solidFill>
                  <a:srgbClr val="0070C0"/>
                </a:solidFill>
                <a:highlight>
                  <a:srgbClr val="FE7B72"/>
                </a:highlight>
                <a:latin typeface="TH SarabunIT๙" panose="020B0500040200020003" pitchFamily="34" charset="-34"/>
                <a:cs typeface="TH SarabunIT๙" panose="020B0500040200020003" pitchFamily="34" charset="-34"/>
              </a:rPr>
              <a:t>GPP </a:t>
            </a:r>
            <a:r>
              <a:rPr lang="th-TH" sz="2000" b="1" dirty="0">
                <a:solidFill>
                  <a:srgbClr val="0070C0"/>
                </a:solidFill>
                <a:highlight>
                  <a:srgbClr val="FE7B72"/>
                </a:highlight>
                <a:latin typeface="TH SarabunIT๙" panose="020B0500040200020003" pitchFamily="34" charset="-34"/>
                <a:cs typeface="TH SarabunIT๙" panose="020B0500040200020003" pitchFamily="34" charset="-34"/>
              </a:rPr>
              <a:t>ภาคเกษตรที่เพิ่มขึ้น</a:t>
            </a:r>
            <a:endParaRPr lang="th-TH" sz="2000" dirty="0">
              <a:highlight>
                <a:srgbClr val="FE7B72"/>
              </a:highlight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sz="2000" b="1" dirty="0">
                <a:solidFill>
                  <a:srgbClr val="0070C0"/>
                </a:solidFill>
                <a:highlight>
                  <a:srgbClr val="FE7B72"/>
                </a:highlight>
                <a:latin typeface="TH SarabunIT๙" panose="020B0500040200020003" pitchFamily="34" charset="-34"/>
                <a:cs typeface="TH SarabunIT๙" panose="020B0500040200020003" pitchFamily="34" charset="-34"/>
              </a:rPr>
              <a:t>2) เกษตรกรมีคุณภาพชีวิตที่ดีเพิ่มขึ้น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0396487-0901-41B9-9383-F6220159E9B6}"/>
              </a:ext>
            </a:extLst>
          </p:cNvPr>
          <p:cNvSpPr/>
          <p:nvPr/>
        </p:nvSpPr>
        <p:spPr>
          <a:xfrm>
            <a:off x="7315809" y="199876"/>
            <a:ext cx="245759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2400" dirty="0">
                <a:solidFill>
                  <a:srgbClr val="002060"/>
                </a:solidFill>
                <a:latin typeface="DB Helvethaica X" panose="02000506090000020004" pitchFamily="2" charset="-34"/>
                <a:cs typeface="DB Helvethaica X" panose="02000506090000020004" pitchFamily="2" charset="-34"/>
              </a:rPr>
              <a:t>กิจกรรมที่เกี่ยวกับปัจจัยพื้นฐาน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4D668F2D-53C5-41D9-A253-77CDA60D7904}"/>
              </a:ext>
            </a:extLst>
          </p:cNvPr>
          <p:cNvSpPr/>
          <p:nvPr/>
        </p:nvSpPr>
        <p:spPr>
          <a:xfrm>
            <a:off x="6096000" y="1051094"/>
            <a:ext cx="328253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2400" dirty="0">
                <a:solidFill>
                  <a:srgbClr val="00206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กิจกรรมที่เกี่ยวกับการบริหารและพัฒนาคน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0C7476A-8118-474C-8D1A-0E1439FB9C16}"/>
              </a:ext>
            </a:extLst>
          </p:cNvPr>
          <p:cNvSpPr/>
          <p:nvPr/>
        </p:nvSpPr>
        <p:spPr>
          <a:xfrm>
            <a:off x="5860286" y="1959912"/>
            <a:ext cx="328253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2200" dirty="0">
                <a:solidFill>
                  <a:srgbClr val="00206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กิจกรรมที่เกี่ยวกับการพัฒนาเทคโนโลยี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048B95CD-49D6-4BB2-8516-0EE80295F91B}"/>
              </a:ext>
            </a:extLst>
          </p:cNvPr>
          <p:cNvSpPr/>
          <p:nvPr/>
        </p:nvSpPr>
        <p:spPr>
          <a:xfrm>
            <a:off x="1571569" y="2564196"/>
            <a:ext cx="142042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2800" b="1" u="sng" dirty="0">
                <a:solidFill>
                  <a:srgbClr val="00206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ต้นน้ำ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BEBBD457-C814-465C-A6A7-DB95837C31EE}"/>
              </a:ext>
            </a:extLst>
          </p:cNvPr>
          <p:cNvSpPr/>
          <p:nvPr/>
        </p:nvSpPr>
        <p:spPr>
          <a:xfrm>
            <a:off x="4063277" y="2347444"/>
            <a:ext cx="107523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2800" b="1" u="sng" dirty="0">
                <a:solidFill>
                  <a:srgbClr val="00206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กลางน้ำ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4A3E239E-D337-4683-91F0-AB7DC8DE5637}"/>
              </a:ext>
            </a:extLst>
          </p:cNvPr>
          <p:cNvSpPr/>
          <p:nvPr/>
        </p:nvSpPr>
        <p:spPr>
          <a:xfrm>
            <a:off x="6829114" y="2452218"/>
            <a:ext cx="127448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2800" b="1" u="sng" dirty="0">
                <a:solidFill>
                  <a:srgbClr val="00206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ปลายน้ำ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0EA35880-BF84-4691-8D26-6ED6A8B877C5}"/>
              </a:ext>
            </a:extLst>
          </p:cNvPr>
          <p:cNvSpPr/>
          <p:nvPr/>
        </p:nvSpPr>
        <p:spPr>
          <a:xfrm>
            <a:off x="3590077" y="3314329"/>
            <a:ext cx="2068389" cy="1477328"/>
          </a:xfrm>
          <a:prstGeom prst="rect">
            <a:avLst/>
          </a:prstGeom>
          <a:solidFill>
            <a:srgbClr val="FFE494"/>
          </a:solidFill>
        </p:spPr>
        <p:txBody>
          <a:bodyPr wrap="square">
            <a:spAutoFit/>
          </a:bodyPr>
          <a:lstStyle/>
          <a:p>
            <a:r>
              <a:rPr lang="th-TH" sz="1800" spc="-20" dirty="0">
                <a:effectLst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3.1 เพิ่มศักยภาพในการแปรรูปโดยเทคโนโลยี และนวัตกรรมเกษตรปลอดภัยและเกษตรอินทรีย์ และตรงตามความต้องการของตลาด</a:t>
            </a:r>
            <a:endParaRPr lang="en-US" sz="1800" dirty="0">
              <a:effectLst/>
              <a:latin typeface="TH SarabunIT๙" panose="020B0500040200020003" pitchFamily="34" charset="-34"/>
              <a:ea typeface="Calibri" panose="020F0502020204030204" pitchFamily="34" charset="0"/>
              <a:cs typeface="TH SarabunIT๙" panose="020B0500040200020003" pitchFamily="34" charset="-34"/>
            </a:endParaRPr>
          </a:p>
        </p:txBody>
      </p:sp>
      <p:sp>
        <p:nvSpPr>
          <p:cNvPr id="31" name="Rectangle 22">
            <a:extLst>
              <a:ext uri="{FF2B5EF4-FFF2-40B4-BE49-F238E27FC236}">
                <a16:creationId xmlns:a16="http://schemas.microsoft.com/office/drawing/2014/main" id="{4FFC727E-8CE4-4DD1-885F-9AC45BFAC5EA}"/>
              </a:ext>
            </a:extLst>
          </p:cNvPr>
          <p:cNvSpPr/>
          <p:nvPr/>
        </p:nvSpPr>
        <p:spPr>
          <a:xfrm>
            <a:off x="4882155" y="292396"/>
            <a:ext cx="2529298" cy="685059"/>
          </a:xfrm>
          <a:prstGeom prst="rect">
            <a:avLst/>
          </a:prstGeom>
          <a:solidFill>
            <a:srgbClr val="FFCCFF"/>
          </a:solidFill>
        </p:spPr>
        <p:txBody>
          <a:bodyPr wrap="square">
            <a:spAutoFit/>
          </a:bodyPr>
          <a:lstStyle/>
          <a:p>
            <a:pPr algn="thaiDist">
              <a:lnSpc>
                <a:spcPct val="107000"/>
              </a:lnSpc>
              <a:spcAft>
                <a:spcPts val="800"/>
              </a:spcAft>
              <a:tabLst>
                <a:tab pos="450215" algn="l"/>
                <a:tab pos="810260" algn="l"/>
                <a:tab pos="1350645" algn="l"/>
                <a:tab pos="1620520" algn="l"/>
              </a:tabLst>
            </a:pPr>
            <a:r>
              <a:rPr lang="en-US" sz="1800" spc="-20" dirty="0">
                <a:solidFill>
                  <a:srgbClr val="FF0000"/>
                </a:solidFill>
                <a:effectLst/>
                <a:latin typeface="TH SarabunIT๙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1.2</a:t>
            </a:r>
            <a:r>
              <a:rPr lang="th-TH" sz="1800" spc="-20" dirty="0">
                <a:solidFill>
                  <a:srgbClr val="FF0000"/>
                </a:solidFill>
                <a:effectLst/>
                <a:latin typeface="TH SarabunIT๙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 การพัฒนาโครงสร้างพื้นฐานด้านการเกษตรอย่างสมดุลและยั่งยืน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45" name="Rectangle 42">
            <a:extLst>
              <a:ext uri="{FF2B5EF4-FFF2-40B4-BE49-F238E27FC236}">
                <a16:creationId xmlns:a16="http://schemas.microsoft.com/office/drawing/2014/main" id="{F613F2ED-0E66-492D-8655-101B51CE7439}"/>
              </a:ext>
            </a:extLst>
          </p:cNvPr>
          <p:cNvSpPr/>
          <p:nvPr/>
        </p:nvSpPr>
        <p:spPr>
          <a:xfrm>
            <a:off x="3590077" y="4807088"/>
            <a:ext cx="2068389" cy="1859420"/>
          </a:xfrm>
          <a:prstGeom prst="rect">
            <a:avLst/>
          </a:prstGeom>
          <a:solidFill>
            <a:srgbClr val="FFE494"/>
          </a:solidFill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tabLst>
                <a:tab pos="450215" algn="l"/>
                <a:tab pos="810260" algn="l"/>
                <a:tab pos="1350645" algn="l"/>
                <a:tab pos="1620520" algn="l"/>
              </a:tabLst>
            </a:pPr>
            <a:r>
              <a:rPr lang="th-TH" sz="1800" spc="-20" dirty="0">
                <a:effectLst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3.2 ส่งเสริมการพัฒนาผลิตภัณฑ์สร้างแบรนด์ เรื่องราว (</a:t>
            </a:r>
            <a:r>
              <a:rPr lang="en-US" sz="1800" spc="-20" dirty="0">
                <a:effectLst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Story) </a:t>
            </a:r>
            <a:r>
              <a:rPr lang="th-TH" sz="1800" spc="-20" dirty="0" err="1">
                <a:effectLst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อัต</a:t>
            </a:r>
            <a:r>
              <a:rPr lang="th-TH" sz="1800" spc="-20" dirty="0">
                <a:effectLst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ลักษณ์สินค้าและการพัฒนาบรรจุภัณฑ์สินค้าเกษตร เกษตรปลอดภัยและเกษตรอินทรีย์มีมูลค่าสูง</a:t>
            </a:r>
            <a:endParaRPr lang="en-US" sz="1800" dirty="0">
              <a:effectLst/>
              <a:latin typeface="TH SarabunIT๙" panose="020B0500040200020003" pitchFamily="34" charset="-34"/>
              <a:ea typeface="Calibri" panose="020F0502020204030204" pitchFamily="34" charset="0"/>
              <a:cs typeface="TH SarabunIT๙" panose="020B0500040200020003" pitchFamily="34" charset="-34"/>
            </a:endParaRPr>
          </a:p>
        </p:txBody>
      </p:sp>
      <p:sp>
        <p:nvSpPr>
          <p:cNvPr id="2" name="กล่องข้อความ 1">
            <a:extLst>
              <a:ext uri="{FF2B5EF4-FFF2-40B4-BE49-F238E27FC236}">
                <a16:creationId xmlns:a16="http://schemas.microsoft.com/office/drawing/2014/main" id="{CD9CE3D0-854B-49D8-96C4-A655B6A56D20}"/>
              </a:ext>
            </a:extLst>
          </p:cNvPr>
          <p:cNvSpPr txBox="1"/>
          <p:nvPr/>
        </p:nvSpPr>
        <p:spPr>
          <a:xfrm>
            <a:off x="754582" y="3056980"/>
            <a:ext cx="2914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800" b="1" spc="-20" dirty="0">
                <a:effectLst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2.ส่งเสริมและพัฒนาประสิทธิภาพการผลิตด้านการเกษตร</a:t>
            </a:r>
            <a:endParaRPr lang="th-TH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D7C4699E-DEEF-48BB-87FE-5A4B3B44E34A}"/>
              </a:ext>
            </a:extLst>
          </p:cNvPr>
          <p:cNvSpPr txBox="1"/>
          <p:nvPr/>
        </p:nvSpPr>
        <p:spPr>
          <a:xfrm>
            <a:off x="3529589" y="2652567"/>
            <a:ext cx="25039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800" b="1" spc="-20" dirty="0">
                <a:effectLst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3.ส่งเสริมการสร้างมูลค่าเพิ่มเกษตรปลอดภัยและเกษตรอินทรีย์</a:t>
            </a:r>
            <a:endParaRPr lang="th-TH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6" name="กล่องข้อความ 5">
            <a:extLst>
              <a:ext uri="{FF2B5EF4-FFF2-40B4-BE49-F238E27FC236}">
                <a16:creationId xmlns:a16="http://schemas.microsoft.com/office/drawing/2014/main" id="{30B50A53-1322-4911-8458-0C5C857FEE0D}"/>
              </a:ext>
            </a:extLst>
          </p:cNvPr>
          <p:cNvSpPr txBox="1"/>
          <p:nvPr/>
        </p:nvSpPr>
        <p:spPr>
          <a:xfrm>
            <a:off x="5724882" y="2790389"/>
            <a:ext cx="31369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spc="-20" dirty="0">
                <a:effectLst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4.</a:t>
            </a:r>
            <a:r>
              <a:rPr lang="th-TH" sz="1800" b="1" spc="-20" dirty="0">
                <a:effectLst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พัฒนาระบบตลาดของเกษตรปลอดภัยและเกษตรอินทรีย์</a:t>
            </a:r>
            <a:endParaRPr lang="en-US" sz="1800" dirty="0">
              <a:effectLst/>
              <a:latin typeface="TH SarabunIT๙" panose="020B0500040200020003" pitchFamily="34" charset="-34"/>
              <a:ea typeface="Calibri" panose="020F0502020204030204" pitchFamily="34" charset="0"/>
              <a:cs typeface="TH SarabunIT๙" panose="020B0500040200020003" pitchFamily="34" charset="-34"/>
            </a:endParaRPr>
          </a:p>
          <a:p>
            <a:endParaRPr lang="th-TH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7" name="กล่องข้อความ 6">
            <a:extLst>
              <a:ext uri="{FF2B5EF4-FFF2-40B4-BE49-F238E27FC236}">
                <a16:creationId xmlns:a16="http://schemas.microsoft.com/office/drawing/2014/main" id="{CAE9318D-8619-405F-A003-BB75649DA0B0}"/>
              </a:ext>
            </a:extLst>
          </p:cNvPr>
          <p:cNvSpPr txBox="1"/>
          <p:nvPr/>
        </p:nvSpPr>
        <p:spPr>
          <a:xfrm>
            <a:off x="538354" y="197046"/>
            <a:ext cx="18398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800" b="1" spc="-20" dirty="0">
                <a:effectLst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1. ส่งเสริมและพัฒนาโครงสร้างพื้นฐานในการขับเคลื่อนเกษตรปลอดภัย</a:t>
            </a:r>
            <a:endParaRPr lang="en-US" sz="1800" dirty="0">
              <a:effectLst/>
              <a:latin typeface="TH SarabunIT๙" panose="020B0500040200020003" pitchFamily="34" charset="-34"/>
              <a:ea typeface="Calibri" panose="020F0502020204030204" pitchFamily="34" charset="0"/>
              <a:cs typeface="TH SarabunIT๙" panose="020B0500040200020003" pitchFamily="34" charset="-34"/>
            </a:endParaRPr>
          </a:p>
          <a:p>
            <a:endParaRPr lang="th-TH" dirty="0"/>
          </a:p>
        </p:txBody>
      </p:sp>
      <p:sp>
        <p:nvSpPr>
          <p:cNvPr id="8" name="กล่องข้อความ 7">
            <a:extLst>
              <a:ext uri="{FF2B5EF4-FFF2-40B4-BE49-F238E27FC236}">
                <a16:creationId xmlns:a16="http://schemas.microsoft.com/office/drawing/2014/main" id="{522BCF24-09CE-4764-A114-0F18D7EEFAE9}"/>
              </a:ext>
            </a:extLst>
          </p:cNvPr>
          <p:cNvSpPr txBox="1"/>
          <p:nvPr/>
        </p:nvSpPr>
        <p:spPr>
          <a:xfrm>
            <a:off x="8958501" y="1441742"/>
            <a:ext cx="2381927" cy="5219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tabLst>
                <a:tab pos="450215" algn="l"/>
                <a:tab pos="810260" algn="l"/>
                <a:tab pos="1350645" algn="l"/>
                <a:tab pos="1620520" algn="l"/>
                <a:tab pos="2070735" algn="l"/>
              </a:tabLst>
            </a:pPr>
            <a:r>
              <a:rPr lang="th-TH" sz="1800" b="1" u="sng" spc="-20" dirty="0">
                <a:effectLst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ชนิดสินค้าสำคัญ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450215" algn="l"/>
                <a:tab pos="810260" algn="l"/>
                <a:tab pos="1350645" algn="l"/>
                <a:tab pos="1620520" algn="l"/>
                <a:tab pos="2070735" algn="l"/>
              </a:tabLst>
            </a:pPr>
            <a:r>
              <a:rPr lang="th-TH" sz="1800" b="1" u="sng" spc="-20" dirty="0">
                <a:solidFill>
                  <a:srgbClr val="000000"/>
                </a:solidFill>
                <a:effectLst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1.ด้านพืช</a:t>
            </a:r>
            <a:endParaRPr lang="th-TH" b="1" u="sng" dirty="0">
              <a:solidFill>
                <a:srgbClr val="000000"/>
              </a:solidFill>
              <a:latin typeface="TH SarabunIT๙" panose="020B0500040200020003" pitchFamily="34" charset="-34"/>
              <a:ea typeface="Calibri" panose="020F0502020204030204" pitchFamily="34" charset="0"/>
              <a:cs typeface="TH SarabunIT๙" panose="020B0500040200020003" pitchFamily="34" charset="-34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450215" algn="l"/>
                <a:tab pos="810260" algn="l"/>
                <a:tab pos="1350645" algn="l"/>
                <a:tab pos="1620520" algn="l"/>
                <a:tab pos="2070735" algn="l"/>
              </a:tabLst>
            </a:pPr>
            <a:r>
              <a:rPr lang="th-TH" sz="1800" spc="-2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ข้าว มันสำปะหลัง ถั่วลิสง ถั่วเขียว ยางพารา กล้วยหอม งา แตงโม พืชไร่ พืชผัก (เช่นหน่อไม้ฝรั่ง/ ผักสลัด) ไม้ผลเศรษฐกิจ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450215" algn="l"/>
                <a:tab pos="810260" algn="l"/>
                <a:tab pos="1350645" algn="l"/>
                <a:tab pos="1620520" algn="l"/>
                <a:tab pos="2070735" algn="l"/>
              </a:tabLst>
            </a:pPr>
            <a:r>
              <a:rPr lang="th-TH" sz="1800" b="1" u="sng" spc="-20" dirty="0">
                <a:solidFill>
                  <a:srgbClr val="000000"/>
                </a:solidFill>
                <a:effectLst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2.ด้านประมง</a:t>
            </a:r>
            <a:endParaRPr lang="en-US" sz="1800" dirty="0">
              <a:effectLst/>
              <a:latin typeface="TH SarabunIT๙" panose="020B0500040200020003" pitchFamily="34" charset="-34"/>
              <a:ea typeface="Calibri" panose="020F0502020204030204" pitchFamily="34" charset="0"/>
              <a:cs typeface="TH SarabunIT๙" panose="020B0500040200020003" pitchFamily="34" charset="-34"/>
            </a:endParaRPr>
          </a:p>
          <a:p>
            <a:pPr algn="thaiDist">
              <a:lnSpc>
                <a:spcPct val="107000"/>
              </a:lnSpc>
              <a:spcAft>
                <a:spcPts val="600"/>
              </a:spcAft>
              <a:tabLst>
                <a:tab pos="450215" algn="l"/>
                <a:tab pos="810260" algn="l"/>
                <a:tab pos="1350645" algn="l"/>
                <a:tab pos="1620520" algn="l"/>
                <a:tab pos="2070735" algn="l"/>
              </a:tabLst>
            </a:pPr>
            <a:r>
              <a:rPr lang="th-TH" sz="1800" spc="-2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ปลาตะเพียน ปลานิล กบ ปลาสวยงาม แหนแดง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450215" algn="l"/>
                <a:tab pos="810260" algn="l"/>
                <a:tab pos="1350645" algn="l"/>
                <a:tab pos="1620520" algn="l"/>
                <a:tab pos="2070735" algn="l"/>
              </a:tabLst>
            </a:pPr>
            <a:r>
              <a:rPr lang="th-TH" sz="1800" b="1" u="sng" spc="-20" dirty="0">
                <a:solidFill>
                  <a:srgbClr val="000000"/>
                </a:solidFill>
                <a:effectLst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3.ด้านปศุสัตว์</a:t>
            </a:r>
            <a:endParaRPr lang="en-US" sz="1800" dirty="0">
              <a:effectLst/>
              <a:latin typeface="TH SarabunIT๙" panose="020B0500040200020003" pitchFamily="34" charset="-34"/>
              <a:ea typeface="Calibri" panose="020F0502020204030204" pitchFamily="34" charset="0"/>
              <a:cs typeface="TH SarabunIT๙" panose="020B0500040200020003" pitchFamily="34" charset="-34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450215" algn="l"/>
                <a:tab pos="810260" algn="l"/>
                <a:tab pos="1350645" algn="l"/>
                <a:tab pos="1620520" algn="l"/>
                <a:tab pos="2070735" algn="l"/>
              </a:tabLst>
            </a:pPr>
            <a:r>
              <a:rPr lang="th-TH" sz="1800" spc="-20" dirty="0">
                <a:solidFill>
                  <a:srgbClr val="000000"/>
                </a:solidFill>
                <a:effectLst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ไก่เนื้อ ไก่ไข่ ไก่พื้นเมือง โคเนื้อ โคขุน แพะเนื้อ สุกร เป็ดเนื้อ/เป็ดไข่ กระบือ พืชอาหารสัตว์ สัตว์สวยงาม แมลงเศรษฐกิจ พืชอาหารสัตว์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450215" algn="l"/>
                <a:tab pos="810260" algn="l"/>
                <a:tab pos="1350645" algn="l"/>
                <a:tab pos="1620520" algn="l"/>
                <a:tab pos="2070735" algn="l"/>
              </a:tabLst>
            </a:pPr>
            <a:r>
              <a:rPr lang="th-TH" sz="1800" b="1" u="sng" spc="-20" dirty="0">
                <a:solidFill>
                  <a:srgbClr val="000000"/>
                </a:solidFill>
                <a:effectLst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4.ด้านสมุนไพร</a:t>
            </a:r>
            <a:endParaRPr lang="th-TH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585981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6674</TotalTime>
  <Words>373</Words>
  <Application>Microsoft Office PowerPoint</Application>
  <PresentationFormat>แบบจอกว้าง</PresentationFormat>
  <Paragraphs>31</Paragraphs>
  <Slides>1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5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DB Helvethaica X</vt:lpstr>
      <vt:lpstr>TH SarabunIT๙</vt:lpstr>
      <vt:lpstr>Office Theme</vt:lpstr>
      <vt:lpstr>งานนำเสนอ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Anuwat Srisawat</dc:creator>
  <cp:lastModifiedBy>pecpa dush</cp:lastModifiedBy>
  <cp:revision>134</cp:revision>
  <dcterms:created xsi:type="dcterms:W3CDTF">2023-06-23T01:58:09Z</dcterms:created>
  <dcterms:modified xsi:type="dcterms:W3CDTF">2025-06-30T05:06:30Z</dcterms:modified>
</cp:coreProperties>
</file>